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6"/>
  </p:notesMasterIdLst>
  <p:sldIdLst>
    <p:sldId id="259" r:id="rId2"/>
    <p:sldId id="292" r:id="rId3"/>
    <p:sldId id="293" r:id="rId4"/>
    <p:sldId id="301" r:id="rId5"/>
    <p:sldId id="303" r:id="rId6"/>
    <p:sldId id="304" r:id="rId7"/>
    <p:sldId id="305" r:id="rId8"/>
    <p:sldId id="306" r:id="rId9"/>
    <p:sldId id="310" r:id="rId10"/>
    <p:sldId id="307" r:id="rId11"/>
    <p:sldId id="308" r:id="rId12"/>
    <p:sldId id="309" r:id="rId13"/>
    <p:sldId id="311" r:id="rId14"/>
    <p:sldId id="313" r:id="rId15"/>
    <p:sldId id="265" r:id="rId16"/>
    <p:sldId id="275" r:id="rId17"/>
    <p:sldId id="274" r:id="rId18"/>
    <p:sldId id="283" r:id="rId19"/>
    <p:sldId id="286" r:id="rId20"/>
    <p:sldId id="300" r:id="rId21"/>
    <p:sldId id="287" r:id="rId22"/>
    <p:sldId id="312" r:id="rId23"/>
    <p:sldId id="299" r:id="rId24"/>
    <p:sldId id="27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65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 autoAdjust="0"/>
    <p:restoredTop sz="94696" autoAdjust="0"/>
  </p:normalViewPr>
  <p:slideViewPr>
    <p:cSldViewPr>
      <p:cViewPr>
        <p:scale>
          <a:sx n="123" d="100"/>
          <a:sy n="123" d="100"/>
        </p:scale>
        <p:origin x="-128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8E86AC-34D5-4A6A-B07C-BEC1EB9F6077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29198D-F51E-414B-BB1A-8A37DAEC03A7}">
      <dgm:prSet/>
      <dgm:spPr>
        <a:solidFill>
          <a:srgbClr val="FFC000"/>
        </a:solidFill>
      </dgm:spPr>
      <dgm:t>
        <a:bodyPr/>
        <a:lstStyle/>
        <a:p>
          <a:r>
            <a:rPr lang="ru-RU" dirty="0" smtClean="0">
              <a:solidFill>
                <a:schemeClr val="tx2"/>
              </a:solidFill>
            </a:rPr>
            <a:t>Познакомить детей с нашей страной, ее символикой, достопримечательностями, отличительными особенностями, национальными героями.</a:t>
          </a:r>
        </a:p>
      </dgm:t>
    </dgm:pt>
    <dgm:pt modelId="{576C4729-CD97-456F-86CB-2B60D5BBB2D3}" type="parTrans" cxnId="{412DC316-C75E-421B-8350-0DF7F40A0660}">
      <dgm:prSet/>
      <dgm:spPr/>
      <dgm:t>
        <a:bodyPr/>
        <a:lstStyle/>
        <a:p>
          <a:endParaRPr lang="ru-RU"/>
        </a:p>
      </dgm:t>
    </dgm:pt>
    <dgm:pt modelId="{FE4AE3D1-8216-4CAC-822F-F4592140C9F8}" type="sibTrans" cxnId="{412DC316-C75E-421B-8350-0DF7F40A0660}">
      <dgm:prSet/>
      <dgm:spPr/>
      <dgm:t>
        <a:bodyPr/>
        <a:lstStyle/>
        <a:p>
          <a:endParaRPr lang="ru-RU"/>
        </a:p>
      </dgm:t>
    </dgm:pt>
    <dgm:pt modelId="{A1E10951-6275-4BB5-ADB6-1572A9DBF5DC}">
      <dgm:prSet/>
      <dgm:spPr>
        <a:solidFill>
          <a:srgbClr val="7030A0"/>
        </a:solidFill>
        <a:ln>
          <a:solidFill>
            <a:srgbClr val="7030A0"/>
          </a:solidFill>
        </a:ln>
      </dgm:spPr>
      <dgm:t>
        <a:bodyPr/>
        <a:lstStyle/>
        <a:p>
          <a:r>
            <a:rPr lang="ru-RU" dirty="0" smtClean="0"/>
            <a:t>Формировать у детей чувства любви к своей стране и приобщения к родной природе, культуре и традициям.</a:t>
          </a:r>
        </a:p>
      </dgm:t>
    </dgm:pt>
    <dgm:pt modelId="{2F656AC5-4284-41CB-879D-D729344F3E52}" type="parTrans" cxnId="{C62A328F-FE2A-4AE3-9E36-DCE8991CA798}">
      <dgm:prSet/>
      <dgm:spPr/>
      <dgm:t>
        <a:bodyPr/>
        <a:lstStyle/>
        <a:p>
          <a:endParaRPr lang="ru-RU"/>
        </a:p>
      </dgm:t>
    </dgm:pt>
    <dgm:pt modelId="{798979A6-F087-4396-9F21-8E10A47EF623}" type="sibTrans" cxnId="{C62A328F-FE2A-4AE3-9E36-DCE8991CA798}">
      <dgm:prSet/>
      <dgm:spPr/>
      <dgm:t>
        <a:bodyPr/>
        <a:lstStyle/>
        <a:p>
          <a:endParaRPr lang="ru-RU"/>
        </a:p>
      </dgm:t>
    </dgm:pt>
    <dgm:pt modelId="{CEF21339-8940-47B9-A896-DE5A16A27AA4}">
      <dgm:prSet/>
      <dgm:spPr/>
      <dgm:t>
        <a:bodyPr/>
        <a:lstStyle/>
        <a:p>
          <a:r>
            <a:rPr lang="ru-RU" dirty="0" smtClean="0"/>
            <a:t>Воспитание чувства патриотизма, любви к своей стране, умение видеть прекрасное, гордиться им.</a:t>
          </a:r>
        </a:p>
      </dgm:t>
    </dgm:pt>
    <dgm:pt modelId="{77280F01-6A40-4335-9806-B54914EE1456}" type="parTrans" cxnId="{388DC930-A7B6-4C7A-AC1A-DDB30AD91020}">
      <dgm:prSet/>
      <dgm:spPr/>
      <dgm:t>
        <a:bodyPr/>
        <a:lstStyle/>
        <a:p>
          <a:endParaRPr lang="ru-RU"/>
        </a:p>
      </dgm:t>
    </dgm:pt>
    <dgm:pt modelId="{F93D4037-B097-4B56-8319-62DFDC596DF6}" type="sibTrans" cxnId="{388DC930-A7B6-4C7A-AC1A-DDB30AD91020}">
      <dgm:prSet/>
      <dgm:spPr/>
      <dgm:t>
        <a:bodyPr/>
        <a:lstStyle/>
        <a:p>
          <a:endParaRPr lang="ru-RU"/>
        </a:p>
      </dgm:t>
    </dgm:pt>
    <dgm:pt modelId="{85035938-553D-4737-A62D-6E530AB93E17}">
      <dgm:prSet/>
      <dgm:spPr>
        <a:solidFill>
          <a:srgbClr val="0070C0"/>
        </a:solidFill>
        <a:ln>
          <a:solidFill>
            <a:srgbClr val="00B050"/>
          </a:solidFill>
        </a:ln>
      </dgm:spPr>
      <dgm:t>
        <a:bodyPr/>
        <a:lstStyle/>
        <a:p>
          <a:r>
            <a:rPr lang="ru-RU" dirty="0" smtClean="0"/>
            <a:t>Развитие интереса к русским традициям и промыслам</a:t>
          </a:r>
          <a:endParaRPr lang="ru-RU" dirty="0"/>
        </a:p>
      </dgm:t>
    </dgm:pt>
    <dgm:pt modelId="{72C645D6-56A6-4CCA-9336-F0B6DAE2C111}" type="parTrans" cxnId="{9FADA62C-254D-4465-986D-4879AD0F80EA}">
      <dgm:prSet/>
      <dgm:spPr/>
      <dgm:t>
        <a:bodyPr/>
        <a:lstStyle/>
        <a:p>
          <a:endParaRPr lang="ru-RU"/>
        </a:p>
      </dgm:t>
    </dgm:pt>
    <dgm:pt modelId="{979B5FEF-1891-4937-93BA-1CCFF087BCE5}" type="sibTrans" cxnId="{9FADA62C-254D-4465-986D-4879AD0F80EA}">
      <dgm:prSet/>
      <dgm:spPr/>
      <dgm:t>
        <a:bodyPr/>
        <a:lstStyle/>
        <a:p>
          <a:endParaRPr lang="ru-RU"/>
        </a:p>
      </dgm:t>
    </dgm:pt>
    <dgm:pt modelId="{4A5F9B0E-F1B0-49B7-B5AF-3052F6DB79DE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dirty="0" smtClean="0"/>
            <a:t>Формировать интерес национальной  культуре у детей и их родителей, желание принимать участие в проведении мероприятий патриотической направленности.</a:t>
          </a:r>
        </a:p>
      </dgm:t>
    </dgm:pt>
    <dgm:pt modelId="{C7ABC41B-3B1E-48D3-B78E-C14865B28CC2}" type="parTrans" cxnId="{890B5C8B-9ADE-4FCD-9DE2-738A7CD020CE}">
      <dgm:prSet/>
      <dgm:spPr/>
      <dgm:t>
        <a:bodyPr/>
        <a:lstStyle/>
        <a:p>
          <a:endParaRPr lang="ru-RU"/>
        </a:p>
      </dgm:t>
    </dgm:pt>
    <dgm:pt modelId="{7CAE6B44-E513-4AB7-B451-CF39E0AF1133}" type="sibTrans" cxnId="{890B5C8B-9ADE-4FCD-9DE2-738A7CD020CE}">
      <dgm:prSet/>
      <dgm:spPr/>
      <dgm:t>
        <a:bodyPr/>
        <a:lstStyle/>
        <a:p>
          <a:endParaRPr lang="ru-RU"/>
        </a:p>
      </dgm:t>
    </dgm:pt>
    <dgm:pt modelId="{B96FFB6B-921F-4497-8371-DA2CC16497D8}" type="pres">
      <dgm:prSet presAssocID="{038E86AC-34D5-4A6A-B07C-BEC1EB9F607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185EEF-3BDA-48AF-A88C-E81D4F0DEA64}" type="pres">
      <dgm:prSet presAssocID="{85035938-553D-4737-A62D-6E530AB93E1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8E8047-F11D-48FA-9D7F-00C95FA02C8E}" type="pres">
      <dgm:prSet presAssocID="{979B5FEF-1891-4937-93BA-1CCFF087BCE5}" presName="sibTrans" presStyleCnt="0"/>
      <dgm:spPr/>
    </dgm:pt>
    <dgm:pt modelId="{39EEC292-6BA4-4EB2-A332-37DF3DCAE696}" type="pres">
      <dgm:prSet presAssocID="{CEF21339-8940-47B9-A896-DE5A16A27AA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BE74C6-8542-49F8-B098-6E337C6AFCCB}" type="pres">
      <dgm:prSet presAssocID="{F93D4037-B097-4B56-8319-62DFDC596DF6}" presName="sibTrans" presStyleCnt="0"/>
      <dgm:spPr/>
    </dgm:pt>
    <dgm:pt modelId="{B1E64559-FA07-49D4-BC61-4E721503EBD1}" type="pres">
      <dgm:prSet presAssocID="{A1E10951-6275-4BB5-ADB6-1572A9DBF5D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A92FAB-CE4C-4344-B051-5C210CDA8B27}" type="pres">
      <dgm:prSet presAssocID="{798979A6-F087-4396-9F21-8E10A47EF623}" presName="sibTrans" presStyleCnt="0"/>
      <dgm:spPr/>
    </dgm:pt>
    <dgm:pt modelId="{54226B4A-8858-49A6-B990-2B92271F3B45}" type="pres">
      <dgm:prSet presAssocID="{BA29198D-F51E-414B-BB1A-8A37DAEC03A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2996D5-C305-4029-902D-2566E481763A}" type="pres">
      <dgm:prSet presAssocID="{FE4AE3D1-8216-4CAC-822F-F4592140C9F8}" presName="sibTrans" presStyleCnt="0"/>
      <dgm:spPr/>
    </dgm:pt>
    <dgm:pt modelId="{1A1E874E-67C0-4BD7-8092-08924D87D0FA}" type="pres">
      <dgm:prSet presAssocID="{4A5F9B0E-F1B0-49B7-B5AF-3052F6DB79D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2A328F-FE2A-4AE3-9E36-DCE8991CA798}" srcId="{038E86AC-34D5-4A6A-B07C-BEC1EB9F6077}" destId="{A1E10951-6275-4BB5-ADB6-1572A9DBF5DC}" srcOrd="2" destOrd="0" parTransId="{2F656AC5-4284-41CB-879D-D729344F3E52}" sibTransId="{798979A6-F087-4396-9F21-8E10A47EF623}"/>
    <dgm:cxn modelId="{3750A69E-87A2-4DCC-A074-B8B0798FF97A}" type="presOf" srcId="{038E86AC-34D5-4A6A-B07C-BEC1EB9F6077}" destId="{B96FFB6B-921F-4497-8371-DA2CC16497D8}" srcOrd="0" destOrd="0" presId="urn:microsoft.com/office/officeart/2005/8/layout/default#2"/>
    <dgm:cxn modelId="{FC5A6CD2-C840-4490-BC29-FFD8B47B8395}" type="presOf" srcId="{85035938-553D-4737-A62D-6E530AB93E17}" destId="{F5185EEF-3BDA-48AF-A88C-E81D4F0DEA64}" srcOrd="0" destOrd="0" presId="urn:microsoft.com/office/officeart/2005/8/layout/default#2"/>
    <dgm:cxn modelId="{388DC930-A7B6-4C7A-AC1A-DDB30AD91020}" srcId="{038E86AC-34D5-4A6A-B07C-BEC1EB9F6077}" destId="{CEF21339-8940-47B9-A896-DE5A16A27AA4}" srcOrd="1" destOrd="0" parTransId="{77280F01-6A40-4335-9806-B54914EE1456}" sibTransId="{F93D4037-B097-4B56-8319-62DFDC596DF6}"/>
    <dgm:cxn modelId="{10F4D6F5-0FF1-464D-8943-905D76F9E3BA}" type="presOf" srcId="{4A5F9B0E-F1B0-49B7-B5AF-3052F6DB79DE}" destId="{1A1E874E-67C0-4BD7-8092-08924D87D0FA}" srcOrd="0" destOrd="0" presId="urn:microsoft.com/office/officeart/2005/8/layout/default#2"/>
    <dgm:cxn modelId="{890B5C8B-9ADE-4FCD-9DE2-738A7CD020CE}" srcId="{038E86AC-34D5-4A6A-B07C-BEC1EB9F6077}" destId="{4A5F9B0E-F1B0-49B7-B5AF-3052F6DB79DE}" srcOrd="4" destOrd="0" parTransId="{C7ABC41B-3B1E-48D3-B78E-C14865B28CC2}" sibTransId="{7CAE6B44-E513-4AB7-B451-CF39E0AF1133}"/>
    <dgm:cxn modelId="{412DC316-C75E-421B-8350-0DF7F40A0660}" srcId="{038E86AC-34D5-4A6A-B07C-BEC1EB9F6077}" destId="{BA29198D-F51E-414B-BB1A-8A37DAEC03A7}" srcOrd="3" destOrd="0" parTransId="{576C4729-CD97-456F-86CB-2B60D5BBB2D3}" sibTransId="{FE4AE3D1-8216-4CAC-822F-F4592140C9F8}"/>
    <dgm:cxn modelId="{D634658F-DE47-4266-9BE4-9378610460EB}" type="presOf" srcId="{A1E10951-6275-4BB5-ADB6-1572A9DBF5DC}" destId="{B1E64559-FA07-49D4-BC61-4E721503EBD1}" srcOrd="0" destOrd="0" presId="urn:microsoft.com/office/officeart/2005/8/layout/default#2"/>
    <dgm:cxn modelId="{907E27C4-78DC-4265-9C08-74F3001DC56D}" type="presOf" srcId="{CEF21339-8940-47B9-A896-DE5A16A27AA4}" destId="{39EEC292-6BA4-4EB2-A332-37DF3DCAE696}" srcOrd="0" destOrd="0" presId="urn:microsoft.com/office/officeart/2005/8/layout/default#2"/>
    <dgm:cxn modelId="{9FADA62C-254D-4465-986D-4879AD0F80EA}" srcId="{038E86AC-34D5-4A6A-B07C-BEC1EB9F6077}" destId="{85035938-553D-4737-A62D-6E530AB93E17}" srcOrd="0" destOrd="0" parTransId="{72C645D6-56A6-4CCA-9336-F0B6DAE2C111}" sibTransId="{979B5FEF-1891-4937-93BA-1CCFF087BCE5}"/>
    <dgm:cxn modelId="{4C97927A-17E0-4D13-A3D1-443347E146F8}" type="presOf" srcId="{BA29198D-F51E-414B-BB1A-8A37DAEC03A7}" destId="{54226B4A-8858-49A6-B990-2B92271F3B45}" srcOrd="0" destOrd="0" presId="urn:microsoft.com/office/officeart/2005/8/layout/default#2"/>
    <dgm:cxn modelId="{4D1F1B98-69FF-4BC4-9089-BB4D602CC0E3}" type="presParOf" srcId="{B96FFB6B-921F-4497-8371-DA2CC16497D8}" destId="{F5185EEF-3BDA-48AF-A88C-E81D4F0DEA64}" srcOrd="0" destOrd="0" presId="urn:microsoft.com/office/officeart/2005/8/layout/default#2"/>
    <dgm:cxn modelId="{A4196182-4823-4B51-A8AB-0A68C27C2D08}" type="presParOf" srcId="{B96FFB6B-921F-4497-8371-DA2CC16497D8}" destId="{818E8047-F11D-48FA-9D7F-00C95FA02C8E}" srcOrd="1" destOrd="0" presId="urn:microsoft.com/office/officeart/2005/8/layout/default#2"/>
    <dgm:cxn modelId="{45B5C8A1-83E6-410C-959F-4F0FE8817293}" type="presParOf" srcId="{B96FFB6B-921F-4497-8371-DA2CC16497D8}" destId="{39EEC292-6BA4-4EB2-A332-37DF3DCAE696}" srcOrd="2" destOrd="0" presId="urn:microsoft.com/office/officeart/2005/8/layout/default#2"/>
    <dgm:cxn modelId="{DD2EE222-B99B-4324-87EE-1BE4C338C51C}" type="presParOf" srcId="{B96FFB6B-921F-4497-8371-DA2CC16497D8}" destId="{67BE74C6-8542-49F8-B098-6E337C6AFCCB}" srcOrd="3" destOrd="0" presId="urn:microsoft.com/office/officeart/2005/8/layout/default#2"/>
    <dgm:cxn modelId="{E48F82AE-700A-49BD-BD71-18B610258B51}" type="presParOf" srcId="{B96FFB6B-921F-4497-8371-DA2CC16497D8}" destId="{B1E64559-FA07-49D4-BC61-4E721503EBD1}" srcOrd="4" destOrd="0" presId="urn:microsoft.com/office/officeart/2005/8/layout/default#2"/>
    <dgm:cxn modelId="{608919D1-3B31-402E-8DD8-6BCAFF53FF44}" type="presParOf" srcId="{B96FFB6B-921F-4497-8371-DA2CC16497D8}" destId="{3BA92FAB-CE4C-4344-B051-5C210CDA8B27}" srcOrd="5" destOrd="0" presId="urn:microsoft.com/office/officeart/2005/8/layout/default#2"/>
    <dgm:cxn modelId="{A982821A-6712-415A-B7EF-D189E38FDFAE}" type="presParOf" srcId="{B96FFB6B-921F-4497-8371-DA2CC16497D8}" destId="{54226B4A-8858-49A6-B990-2B92271F3B45}" srcOrd="6" destOrd="0" presId="urn:microsoft.com/office/officeart/2005/8/layout/default#2"/>
    <dgm:cxn modelId="{16DBA659-6BDD-479E-8CA2-7531A9DF4D38}" type="presParOf" srcId="{B96FFB6B-921F-4497-8371-DA2CC16497D8}" destId="{212996D5-C305-4029-902D-2566E481763A}" srcOrd="7" destOrd="0" presId="urn:microsoft.com/office/officeart/2005/8/layout/default#2"/>
    <dgm:cxn modelId="{60446B67-06C9-43DB-A31C-BEAEAE38D02F}" type="presParOf" srcId="{B96FFB6B-921F-4497-8371-DA2CC16497D8}" destId="{1A1E874E-67C0-4BD7-8092-08924D87D0FA}" srcOrd="8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63F986-B8DE-4041-86CF-9B7E0D1D4B62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B6B87-2D49-45E7-AD37-9442F5A24C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117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B6B87-2D49-45E7-AD37-9442F5A24C4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3221496-3F5E-4B28-8BC2-D07F123551B9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BA45E09-6B3C-4CAB-8668-439F8FDCF6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221496-3F5E-4B28-8BC2-D07F123551B9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A45E09-6B3C-4CAB-8668-439F8FDCF6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33221496-3F5E-4B28-8BC2-D07F123551B9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BA45E09-6B3C-4CAB-8668-439F8FDCF6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221496-3F5E-4B28-8BC2-D07F123551B9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A45E09-6B3C-4CAB-8668-439F8FDCF6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3221496-3F5E-4B28-8BC2-D07F123551B9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FBA45E09-6B3C-4CAB-8668-439F8FDCF6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221496-3F5E-4B28-8BC2-D07F123551B9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A45E09-6B3C-4CAB-8668-439F8FDCF6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221496-3F5E-4B28-8BC2-D07F123551B9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A45E09-6B3C-4CAB-8668-439F8FDCF6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221496-3F5E-4B28-8BC2-D07F123551B9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A45E09-6B3C-4CAB-8668-439F8FDCF6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3221496-3F5E-4B28-8BC2-D07F123551B9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A45E09-6B3C-4CAB-8668-439F8FDCF6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221496-3F5E-4B28-8BC2-D07F123551B9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A45E09-6B3C-4CAB-8668-439F8FDCF6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221496-3F5E-4B28-8BC2-D07F123551B9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A45E09-6B3C-4CAB-8668-439F8FDCF6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33221496-3F5E-4B28-8BC2-D07F123551B9}" type="datetimeFigureOut">
              <a:rPr lang="ru-RU" smtClean="0"/>
              <a:pPr/>
              <a:t>28.06.2022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BA45E09-6B3C-4CAB-8668-439F8FDCF6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10223"/>
            <a:ext cx="9144000" cy="6968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79712" y="5733256"/>
            <a:ext cx="7015680" cy="914360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7030A0"/>
                </a:solidFill>
              </a:rPr>
              <a:t>Подготовила воспитатель </a:t>
            </a:r>
            <a:br>
              <a:rPr lang="ru-RU" sz="1600" dirty="0" smtClean="0">
                <a:solidFill>
                  <a:srgbClr val="7030A0"/>
                </a:solidFill>
              </a:rPr>
            </a:br>
            <a:r>
              <a:rPr lang="ru-RU" sz="1600" dirty="0" smtClean="0">
                <a:solidFill>
                  <a:srgbClr val="7030A0"/>
                </a:solidFill>
              </a:rPr>
              <a:t> Детского сада №103 ОАО «РЖД»</a:t>
            </a:r>
            <a:br>
              <a:rPr lang="ru-RU" sz="1600" dirty="0" smtClean="0">
                <a:solidFill>
                  <a:srgbClr val="7030A0"/>
                </a:solidFill>
              </a:rPr>
            </a:br>
            <a:r>
              <a:rPr lang="ru-RU" sz="1600" dirty="0" smtClean="0">
                <a:solidFill>
                  <a:srgbClr val="7030A0"/>
                </a:solidFill>
              </a:rPr>
              <a:t>Гринева И.В.</a:t>
            </a:r>
            <a:endParaRPr lang="ru-RU" sz="3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Знакомим с русскими праздниками и обычаями</a:t>
            </a:r>
            <a:endParaRPr lang="ru-RU" dirty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4187391"/>
            <a:ext cx="3560812" cy="2670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56791"/>
            <a:ext cx="3923928" cy="2551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628800"/>
            <a:ext cx="3456384" cy="2471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149080"/>
            <a:ext cx="3851920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239000" cy="588680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Знакомство с Русскими народными  сказками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4617132"/>
            <a:ext cx="2987824" cy="22408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150102" y="4046645"/>
            <a:ext cx="3212977" cy="24097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3501008"/>
            <a:ext cx="2304256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5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908720"/>
            <a:ext cx="4624913" cy="29523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980728"/>
            <a:ext cx="1927976" cy="22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239000" cy="516672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Выставка творческих работ нашей группы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тему :   « Русские Народные Сказки»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4"/>
            <a:ext cx="4803980" cy="501317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7" y="3501008"/>
            <a:ext cx="3672408" cy="29969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908720"/>
            <a:ext cx="3518222" cy="23042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2798051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4077072"/>
            <a:ext cx="3618231" cy="253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239000" cy="698336"/>
          </a:xfrm>
        </p:spPr>
        <p:txBody>
          <a:bodyPr>
            <a:noAutofit/>
          </a:bodyPr>
          <a:lstStyle/>
          <a:p>
            <a:r>
              <a:rPr lang="ru-RU" sz="2000" dirty="0" smtClean="0"/>
              <a:t>Знакомим с русскими национальными игрушками: глиняная Свистулька и Матрешка</a:t>
            </a:r>
            <a:endParaRPr lang="ru-RU" sz="2000" dirty="0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196752"/>
            <a:ext cx="2918023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039029"/>
            <a:ext cx="4932040" cy="3818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20688"/>
            <a:ext cx="7239000" cy="4846320"/>
          </a:xfrm>
        </p:spPr>
        <p:txBody>
          <a:bodyPr/>
          <a:lstStyle/>
          <a:p>
            <a:pPr lvl="0">
              <a:buNone/>
            </a:pPr>
            <a:r>
              <a:rPr lang="ru-RU" u="sng" dirty="0" smtClean="0"/>
              <a:t>Заключительный этап проекта.</a:t>
            </a:r>
            <a:endParaRPr lang="ru-RU" dirty="0" smtClean="0"/>
          </a:p>
          <a:p>
            <a:r>
              <a:rPr lang="ru-RU" dirty="0" smtClean="0"/>
              <a:t>-Просмотр презентации о государственных и народных символах России.</a:t>
            </a:r>
          </a:p>
          <a:p>
            <a:r>
              <a:rPr lang="ru-RU" dirty="0" smtClean="0"/>
              <a:t>-Итоговое развлекательно- познавательное мероприятие с активным привлечением родителей.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gerb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3068960"/>
            <a:ext cx="3096344" cy="3369974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2" name="Рисунок 1" descr="640.fratria_1280682498_russian_flag_3.62765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85" y="0"/>
            <a:ext cx="4605463" cy="3573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644008" y="980728"/>
            <a:ext cx="3240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r>
              <a:rPr lang="ru-RU" b="1" dirty="0" smtClean="0"/>
              <a:t>Флаг</a:t>
            </a:r>
            <a:r>
              <a:rPr lang="ru-RU" dirty="0" smtClean="0"/>
              <a:t>   ( имеет три цвета: белый - мир, синий - дружбу, красный – Родину)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3789040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r>
              <a:rPr lang="ru-RU" b="1" dirty="0" smtClean="0"/>
              <a:t>Герб   </a:t>
            </a:r>
            <a:r>
              <a:rPr lang="ru-RU" dirty="0" smtClean="0"/>
              <a:t>(двуглавый орел с тремя коронами, символизирующий власть и силу России)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103674"/>
            <a:ext cx="3851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r>
              <a:rPr lang="ru-RU" b="1" dirty="0" smtClean="0"/>
              <a:t>Гимн  </a:t>
            </a:r>
            <a:r>
              <a:rPr lang="ru-RU" dirty="0" smtClean="0"/>
              <a:t>(исполняется во время торжественных церемоний; при ее публичном исполнении все присутствующие слушают его стоя, а мужчины снимают головные уборы)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16016" y="0"/>
            <a:ext cx="3456383" cy="83099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/>
              <a:t>Государственные символы России:</a:t>
            </a:r>
            <a:endParaRPr lang="ru-RU" sz="24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88640"/>
            <a:ext cx="7239000" cy="6983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Народные символы России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23528" y="1052736"/>
            <a:ext cx="7239000" cy="4846320"/>
          </a:xfrm>
        </p:spPr>
        <p:txBody>
          <a:bodyPr/>
          <a:lstStyle/>
          <a:p>
            <a:r>
              <a:rPr lang="ru-RU" dirty="0" smtClean="0"/>
              <a:t>Это то, чем издавна славится русская земля.</a:t>
            </a:r>
            <a:endParaRPr lang="ru-RU" dirty="0"/>
          </a:p>
        </p:txBody>
      </p:sp>
      <p:pic>
        <p:nvPicPr>
          <p:cNvPr id="5" name="Рисунок 4" descr="053412faef58049e5aa260236208d7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3428" y="2636912"/>
            <a:ext cx="3630619" cy="4221088"/>
          </a:xfrm>
          <a:prstGeom prst="rect">
            <a:avLst/>
          </a:prstGeom>
        </p:spPr>
      </p:pic>
      <p:pic>
        <p:nvPicPr>
          <p:cNvPr id="6" name="Рисунок 5" descr="0_92627_9c2f7ff6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2618092"/>
            <a:ext cx="3096344" cy="4239907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00203424 (1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484784"/>
            <a:ext cx="6695016" cy="5021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63688" y="4077072"/>
            <a:ext cx="5887536" cy="24083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Стройная красавица,</a:t>
            </a:r>
            <a:b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Белые одежки, </a:t>
            </a:r>
            <a:r>
              <a:rPr lang="ru-RU" sz="2000" dirty="0" err="1" smtClean="0">
                <a:solidFill>
                  <a:schemeClr val="accent6">
                    <a:lumMod val="75000"/>
                  </a:schemeClr>
                </a:solidFill>
              </a:rPr>
              <a:t>золото-сережки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,</a:t>
            </a:r>
            <a:b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С расплетенною косой, умывается росой.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.  </a:t>
            </a:r>
            <a:r>
              <a:rPr lang="ru-RU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давних пор олицетворяет русскую природу, Россию. , её всегда сравнивали на Руси с нежной и красивой девушкой-невестой.</a:t>
            </a:r>
            <a:br>
              <a:rPr lang="ru-RU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Ей посвящали свои лучшие произведения поэты и художники. Мила берёзка каждому русскому сердцу! </a:t>
            </a:r>
            <a:br>
              <a:rPr lang="ru-RU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Palech-ya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2204864"/>
            <a:ext cx="2137638" cy="1944216"/>
          </a:xfrm>
          <a:prstGeom prst="rect">
            <a:avLst/>
          </a:prstGeom>
        </p:spPr>
      </p:pic>
      <p:pic>
        <p:nvPicPr>
          <p:cNvPr id="9" name="Рисунок 8" descr="83674123_igrushki15veka_Samuye_drevnie_igrushki_naydennuye_v_rayone_Klada1_koniki_ptichka_utushka_pogremushk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420888"/>
            <a:ext cx="2683522" cy="17728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7295638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11960" y="4265712"/>
            <a:ext cx="3923928" cy="2592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1268760"/>
            <a:ext cx="7242048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 всем мире известны изделия наших мастеров и мастериц - </a:t>
            </a:r>
            <a:r>
              <a:rPr lang="ru-RU" sz="2400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рукадельниц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Каждый гость увозит с собой на память о нашей стране какой-нибудь сувенир, олицетворяющий нашу Россию.</a:t>
            </a:r>
            <a:endParaRPr lang="ru-RU" sz="2400" dirty="0"/>
          </a:p>
        </p:txBody>
      </p:sp>
      <p:pic>
        <p:nvPicPr>
          <p:cNvPr id="6" name="Рисунок 5" descr="1228124397_1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4509120"/>
            <a:ext cx="1547664" cy="2348880"/>
          </a:xfrm>
          <a:prstGeom prst="rect">
            <a:avLst/>
          </a:prstGeom>
        </p:spPr>
      </p:pic>
      <p:pic>
        <p:nvPicPr>
          <p:cNvPr id="10" name="Рисунок 9" descr="1152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47664" y="4653136"/>
            <a:ext cx="2736304" cy="2204864"/>
          </a:xfrm>
          <a:prstGeom prst="rect">
            <a:avLst/>
          </a:prstGeom>
        </p:spPr>
      </p:pic>
      <p:pic>
        <p:nvPicPr>
          <p:cNvPr id="11" name="Рисунок 10" descr="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23928" y="2420888"/>
            <a:ext cx="1367949" cy="1709936"/>
          </a:xfrm>
          <a:prstGeom prst="rect">
            <a:avLst/>
          </a:prstGeom>
        </p:spPr>
      </p:pic>
      <p:pic>
        <p:nvPicPr>
          <p:cNvPr id="12" name="Рисунок 11" descr="2-orenburgskie-puhovyie-platki-shali-pautinki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699792" y="2420888"/>
            <a:ext cx="1263246" cy="1988840"/>
          </a:xfrm>
          <a:prstGeom prst="rect">
            <a:avLst/>
          </a:prstGeom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45290605-4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100392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635896" y="116632"/>
            <a:ext cx="4536504" cy="1656184"/>
          </a:xfrm>
        </p:spPr>
        <p:txBody>
          <a:bodyPr>
            <a:noAutofit/>
          </a:bodyPr>
          <a:lstStyle/>
          <a:p>
            <a:r>
              <a:rPr lang="ru-RU" sz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Самым лучшим сувениром всегда  </a:t>
            </a:r>
            <a:r>
              <a:rPr lang="ru-RU" sz="1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была матрешка</a:t>
            </a:r>
            <a:r>
              <a:rPr lang="ru-RU" sz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настоящее </a:t>
            </a:r>
            <a:r>
              <a:rPr lang="ru-RU" sz="1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чудо, которое вносит в нашу жизнь тепло и радость!</a:t>
            </a:r>
            <a:br>
              <a:rPr lang="ru-RU" sz="1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расписана каждая по-разному, розами да узорами, одна краше другой.</a:t>
            </a:r>
            <a:br>
              <a:rPr lang="ru-RU" sz="1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«Шли подружки по дорожке, было их немножко: </a:t>
            </a:r>
            <a:br>
              <a:rPr lang="ru-RU" sz="1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Две Матрены, три </a:t>
            </a:r>
            <a:r>
              <a:rPr lang="ru-RU" sz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Матрешки </a:t>
            </a:r>
            <a:r>
              <a:rPr lang="ru-RU" sz="1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одна </a:t>
            </a:r>
            <a:r>
              <a:rPr lang="ru-RU" sz="1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Матрешечка</a:t>
            </a:r>
            <a:r>
              <a:rPr lang="ru-RU" sz="1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1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668800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Россия! </a:t>
            </a:r>
            <a:br>
              <a:rPr lang="ru-RU" sz="2000" dirty="0" smtClean="0"/>
            </a:br>
            <a:r>
              <a:rPr lang="ru-RU" sz="2000" dirty="0" smtClean="0"/>
              <a:t>Какое прекрасное слово! </a:t>
            </a:r>
            <a:br>
              <a:rPr lang="ru-RU" sz="2000" dirty="0" smtClean="0"/>
            </a:br>
            <a:r>
              <a:rPr lang="ru-RU" sz="2000" dirty="0" err="1" smtClean="0"/>
              <a:t>Прислушайтесь-Россия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 smtClean="0"/>
              <a:t> Здесь и роса и леса и синие просторы и сила. </a:t>
            </a:r>
            <a:br>
              <a:rPr lang="ru-RU" sz="2000" dirty="0" smtClean="0"/>
            </a:br>
            <a:r>
              <a:rPr lang="ru-RU" sz="2000" dirty="0" smtClean="0"/>
              <a:t>Слово это крепкое, как камень и нежное ,как березка.</a:t>
            </a:r>
            <a:br>
              <a:rPr lang="ru-RU" sz="2000" dirty="0" smtClean="0"/>
            </a:br>
            <a:r>
              <a:rPr lang="ru-RU" sz="2000" dirty="0" smtClean="0"/>
              <a:t>Оно дорого нам, как мама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5" name="Содержимое 4" descr="picture_mirror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204865"/>
            <a:ext cx="3521075" cy="42484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Содержимое 5" descr="23635613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178300" y="2060848"/>
            <a:ext cx="3521075" cy="4464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5904656" cy="1728192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Валенки - исконно русская обувь.</a:t>
            </a:r>
            <a:b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 Валенки были замечательным подарком.</a:t>
            </a:r>
            <a:b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Без валенок наши предки не мыслили праздничные гуляния, ярмарки, во время которых всегда стояла настоящая русская зима и трескучий мороз! </a:t>
            </a:r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 descr="https://avatars.mds.yandex.net/get-pdb/51720/f3ada988-9ccd-43e7-8a17-7577cd3cf88f/s8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204864"/>
            <a:ext cx="5076056" cy="4077072"/>
          </a:xfrm>
          <a:prstGeom prst="ellipse">
            <a:avLst/>
          </a:prstGeom>
          <a:ln w="190500" cap="rnd">
            <a:solidFill>
              <a:schemeClr val="accent5">
                <a:lumMod val="75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im0-tub-ru.yandex.net/i?id=17f3f9eef09ed75cf09dee2207f54dd1-l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7784431">
            <a:off x="1115654" y="3080280"/>
            <a:ext cx="2208550" cy="3860425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</p:pic>
      <p:pic>
        <p:nvPicPr>
          <p:cNvPr id="6146" name="Picture 2" descr="https://muzhouse.ru/image/cache/catalog/img_2/14f_14fc0cec2bfdb58999b64ec3308ef8e0-700x7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2726160"/>
            <a:ext cx="4131840" cy="4131840"/>
          </a:xfrm>
          <a:prstGeom prst="rect">
            <a:avLst/>
          </a:prstGeom>
          <a:noFill/>
        </p:spPr>
      </p:pic>
      <p:pic>
        <p:nvPicPr>
          <p:cNvPr id="2" name="Рисунок 1" descr="01mkqnqlf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4572000" cy="3356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716016" y="620688"/>
            <a:ext cx="31683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Русские народные инструменты</a:t>
            </a:r>
            <a:endParaRPr lang="ru-RU" sz="2800" b="1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2794" y="0"/>
            <a:ext cx="3101206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625752"/>
            <a:ext cx="341987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653136"/>
            <a:ext cx="3018005" cy="220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"/>
            <a:ext cx="3310447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7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3419872" y="4841776"/>
            <a:ext cx="144016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8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2852936"/>
            <a:ext cx="244827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9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8" y="2564904"/>
            <a:ext cx="1584176" cy="2052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50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3848" y="2132856"/>
            <a:ext cx="2664296" cy="26665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Box 10"/>
          <p:cNvSpPr txBox="1"/>
          <p:nvPr/>
        </p:nvSpPr>
        <p:spPr>
          <a:xfrm>
            <a:off x="3275856" y="0"/>
            <a:ext cx="27363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Итоговое развлекательно- познавательное мероприятие с активным привлечением родителей.</a:t>
            </a:r>
            <a:endParaRPr lang="ru-RU" sz="2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6954016" cy="1728192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rgbClr val="C00000"/>
                </a:solidFill>
              </a:rPr>
              <a:t>Ни какое гулянье на Руси не обходилось без Самовара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- является символом русского быта. </a:t>
            </a:r>
            <a:b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Самовар — это устройство для кипячения воды и приготовления чая. Название произошло от слов "Сам варит". </a:t>
            </a:r>
            <a:endParaRPr lang="ru-RU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060848"/>
            <a:ext cx="4392488" cy="44305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6u1yvv6Zu8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7825680" cy="743507"/>
          </a:xfrm>
        </p:spPr>
        <p:txBody>
          <a:bodyPr>
            <a:normAutofit fontScale="25000" lnSpcReduction="20000"/>
          </a:bodyPr>
          <a:lstStyle/>
          <a:p>
            <a:r>
              <a:rPr lang="ru-RU" sz="9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Почему мы любим Родину – Россию?</a:t>
            </a:r>
          </a:p>
          <a:p>
            <a:r>
              <a:rPr lang="ru-RU" sz="9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Потому что, нет нигде Родины красивей!</a:t>
            </a:r>
          </a:p>
          <a:p>
            <a:r>
              <a:rPr lang="ru-RU" sz="9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Потому что, нет нигде лучше наших пашен,</a:t>
            </a:r>
          </a:p>
          <a:p>
            <a:r>
              <a:rPr lang="ru-RU" sz="9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Лучше наших синих рек и полянок наших.</a:t>
            </a:r>
          </a:p>
          <a:p>
            <a:r>
              <a:rPr lang="ru-RU" sz="9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Мы о Родине своей распиваем песни,</a:t>
            </a:r>
          </a:p>
          <a:p>
            <a:r>
              <a:rPr lang="ru-RU" sz="9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Потому что, нет нигде  Родины чудесней</a:t>
            </a:r>
            <a:r>
              <a:rPr lang="ru-RU" sz="9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9552" y="0"/>
            <a:ext cx="67687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Проект по ознакомлению с отличительными признаками нашей страны и ее наследием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в средней  группе: «Моя Родина – Россия»</a:t>
            </a:r>
          </a:p>
          <a:p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467544" y="1772816"/>
            <a:ext cx="6084168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Вид проекта: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познавательный, групповой.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Участники проекта: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дети средней группы, родители воспитанников, воспитатели группы.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Срок реализации проекта: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в течение учебного года.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Проблема: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«Недостаточный уровень знаний детей о своей стране».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Цель проекта: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Воспитание чувства патриотизма, гордости и любви к Родине.</a:t>
            </a:r>
            <a:r>
              <a:rPr lang="ru-RU" b="1" u="sng" dirty="0" smtClean="0"/>
              <a:t> </a:t>
            </a:r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/>
              <a:t>Задачи проекта: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 smtClean="0"/>
              <a:t>3 Этапа проведения проекта: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ru-RU" u="sng" dirty="0" smtClean="0"/>
              <a:t>Подготовительный.</a:t>
            </a:r>
            <a:endParaRPr lang="ru-RU" dirty="0" smtClean="0"/>
          </a:p>
          <a:p>
            <a:pPr lvl="0"/>
            <a:r>
              <a:rPr lang="ru-RU" dirty="0" smtClean="0"/>
              <a:t>Перспективное планирование проекта         (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приложение 1)</a:t>
            </a:r>
            <a:endParaRPr lang="ru-RU" dirty="0" smtClean="0"/>
          </a:p>
          <a:p>
            <a:pPr lvl="0"/>
            <a:r>
              <a:rPr lang="ru-RU" dirty="0" smtClean="0"/>
              <a:t>Разработка и накопление методических материалов по проблеме.</a:t>
            </a:r>
          </a:p>
          <a:p>
            <a:pPr lvl="0"/>
            <a:r>
              <a:rPr lang="ru-RU" dirty="0" smtClean="0"/>
              <a:t>Обсуждение цели, задачи с детьми и родителями.</a:t>
            </a:r>
          </a:p>
          <a:p>
            <a:pPr lvl="0"/>
            <a:r>
              <a:rPr lang="ru-RU" dirty="0" smtClean="0"/>
              <a:t>Создание необходимых условий для реализации проекта.</a:t>
            </a:r>
          </a:p>
          <a:p>
            <a:pPr>
              <a:buNone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6672"/>
            <a:ext cx="7239000" cy="4846320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ru-RU" b="1" u="sng" dirty="0" smtClean="0"/>
              <a:t>Основной.</a:t>
            </a:r>
            <a:endParaRPr lang="ru-RU" b="1" dirty="0" smtClean="0"/>
          </a:p>
          <a:p>
            <a:pPr lvl="0"/>
            <a:r>
              <a:rPr lang="ru-RU" dirty="0" smtClean="0"/>
              <a:t>Оформление развивающей среды группы по данной теме.</a:t>
            </a:r>
          </a:p>
          <a:p>
            <a:pPr lvl="0"/>
            <a:r>
              <a:rPr lang="ru-RU" dirty="0" smtClean="0"/>
              <a:t>Внедрение в воспитательно-образовательный процесс эффективных методов и приемов по расширению и углублению знаний дошкольников о своей стране, достопримечательностях и т.д. </a:t>
            </a:r>
          </a:p>
          <a:p>
            <a:pPr lvl="0"/>
            <a:r>
              <a:rPr lang="ru-RU" dirty="0" smtClean="0"/>
              <a:t>Организовать творческую деятельность детей: игры, рисование, аппликация, лепка</a:t>
            </a:r>
          </a:p>
          <a:p>
            <a:pPr lvl="0"/>
            <a:r>
              <a:rPr lang="ru-RU" dirty="0" smtClean="0"/>
              <a:t>Привлечь детей и родителей к совместной деятельности для оформления выставки творческих работ и участия в совместном познавательно-развлекательном мероприятии.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332656"/>
            <a:ext cx="3024336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Патриотический </a:t>
            </a:r>
            <a:br>
              <a:rPr lang="ru-RU" sz="2000" dirty="0" smtClean="0"/>
            </a:br>
            <a:r>
              <a:rPr lang="ru-RU" sz="2000" dirty="0" smtClean="0"/>
              <a:t>уголок </a:t>
            </a:r>
            <a:br>
              <a:rPr lang="ru-RU" sz="2000" dirty="0" smtClean="0"/>
            </a:br>
            <a:r>
              <a:rPr lang="ru-RU" sz="2000" dirty="0" smtClean="0"/>
              <a:t>нашей группы</a:t>
            </a:r>
            <a:endParaRPr lang="ru-RU" sz="2000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699792" cy="2033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0"/>
            <a:ext cx="2915816" cy="19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8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011362"/>
            <a:ext cx="5897141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1980900"/>
            <a:ext cx="3339748" cy="487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Посещение мини-музея русской старины</a:t>
            </a:r>
            <a:endParaRPr lang="ru-RU" dirty="0"/>
          </a:p>
        </p:txBody>
      </p:sp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844824"/>
            <a:ext cx="288032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2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772816"/>
            <a:ext cx="288032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005064"/>
            <a:ext cx="2889023" cy="2166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4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4005064"/>
            <a:ext cx="2888427" cy="216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Целевые экскурсии к тематическим стенам: « Наш город» и «Космические Просторы»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28800"/>
            <a:ext cx="3706959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3717032"/>
            <a:ext cx="3538339" cy="278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551</TotalTime>
  <Words>466</Words>
  <Application>Microsoft Office PowerPoint</Application>
  <PresentationFormat>Экран (4:3)</PresentationFormat>
  <Paragraphs>65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Изящная</vt:lpstr>
      <vt:lpstr>Подготовила воспитатель   Детского сада №103 ОАО «РЖД» Гринева И.В.</vt:lpstr>
      <vt:lpstr>Россия!  Какое прекрасное слово!  Прислушайтесь-Россия.  Здесь и роса и леса и синие просторы и сила.  Слово это крепкое, как камень и нежное ,как березка. Оно дорого нам, как мама!</vt:lpstr>
      <vt:lpstr>Презентация PowerPoint</vt:lpstr>
      <vt:lpstr>Задачи проекта:</vt:lpstr>
      <vt:lpstr>3 Этапа проведения проекта: </vt:lpstr>
      <vt:lpstr>Презентация PowerPoint</vt:lpstr>
      <vt:lpstr>Патриотический  уголок  нашей группы</vt:lpstr>
      <vt:lpstr>Посещение мини-музея русской старины</vt:lpstr>
      <vt:lpstr>Целевые экскурсии к тематическим стенам: « Наш город» и «Космические Просторы»</vt:lpstr>
      <vt:lpstr>Знакомим с русскими праздниками и обычаями</vt:lpstr>
      <vt:lpstr>Знакомство с Русскими народными  сказками</vt:lpstr>
      <vt:lpstr>Выставка творческих работ нашей группы   на тему :   « Русские Народные Сказки»</vt:lpstr>
      <vt:lpstr>Знакомим с русскими национальными игрушками: глиняная Свистулька и Матрешка</vt:lpstr>
      <vt:lpstr>Презентация PowerPoint</vt:lpstr>
      <vt:lpstr>Презентация PowerPoint</vt:lpstr>
      <vt:lpstr>Народные символы России</vt:lpstr>
      <vt:lpstr>Стройная красавица, Белые одежки, золото-сережки, С расплетенною косой, умывается росой. .  С давних пор олицетворяет русскую природу, Россию. , её всегда сравнивали на Руси с нежной и красивой девушкой-невестой.   Ей посвящали свои лучшие произведения поэты и художники. Мила берёзка каждому русскому сердцу!  </vt:lpstr>
      <vt:lpstr>Во всем мире известны изделия наших мастеров и мастериц - рукадельниц. Каждый гость увозит с собой на память о нашей стране какой-нибудь сувенир, олицетворяющий нашу Россию.</vt:lpstr>
      <vt:lpstr>Самым лучшим сувениром всегда  была матрешка.  Это настоящее чудо, которое вносит в нашу жизнь тепло и радость! И расписана каждая по-разному, розами да узорами, одна краше другой. «Шли подружки по дорожке, было их немножко:  Две Матрены, три Матрешки и одна Матрешечка» </vt:lpstr>
      <vt:lpstr>Валенки - исконно русская обувь.   Валенки были замечательным подарком.  Без валенок наши предки не мыслили праздничные гуляния, ярмарки, во время которых всегда стояла настоящая русская зима и трескучий мороз! </vt:lpstr>
      <vt:lpstr>Презентация PowerPoint</vt:lpstr>
      <vt:lpstr>Презентация PowerPoint</vt:lpstr>
      <vt:lpstr>Ни какое гулянье на Руси не обходилось без Самовара - является символом русского быта.  Самовар — это устройство для кипячения воды и приготовления чая. Название произошло от слов "Сам варит".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Дмитрий Качалкин</cp:lastModifiedBy>
  <cp:revision>59</cp:revision>
  <dcterms:created xsi:type="dcterms:W3CDTF">2014-05-11T18:17:01Z</dcterms:created>
  <dcterms:modified xsi:type="dcterms:W3CDTF">2022-06-28T16:38:27Z</dcterms:modified>
</cp:coreProperties>
</file>